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57"/>
  </p:notesMasterIdLst>
  <p:handoutMasterIdLst>
    <p:handoutMasterId r:id="rId58"/>
  </p:handoutMasterIdLst>
  <p:sldIdLst>
    <p:sldId id="308" r:id="rId2"/>
    <p:sldId id="522" r:id="rId3"/>
    <p:sldId id="595" r:id="rId4"/>
    <p:sldId id="575" r:id="rId5"/>
    <p:sldId id="545" r:id="rId6"/>
    <p:sldId id="534" r:id="rId7"/>
    <p:sldId id="544" r:id="rId8"/>
    <p:sldId id="543" r:id="rId9"/>
    <p:sldId id="584" r:id="rId10"/>
    <p:sldId id="540" r:id="rId11"/>
    <p:sldId id="542" r:id="rId12"/>
    <p:sldId id="546" r:id="rId13"/>
    <p:sldId id="533" r:id="rId14"/>
    <p:sldId id="590" r:id="rId15"/>
    <p:sldId id="531" r:id="rId16"/>
    <p:sldId id="535" r:id="rId17"/>
    <p:sldId id="536" r:id="rId18"/>
    <p:sldId id="585" r:id="rId19"/>
    <p:sldId id="567" r:id="rId20"/>
    <p:sldId id="576" r:id="rId21"/>
    <p:sldId id="528" r:id="rId22"/>
    <p:sldId id="547" r:id="rId23"/>
    <p:sldId id="586" r:id="rId24"/>
    <p:sldId id="570" r:id="rId25"/>
    <p:sldId id="598" r:id="rId26"/>
    <p:sldId id="571" r:id="rId27"/>
    <p:sldId id="596" r:id="rId28"/>
    <p:sldId id="530" r:id="rId29"/>
    <p:sldId id="549" r:id="rId30"/>
    <p:sldId id="529" r:id="rId31"/>
    <p:sldId id="555" r:id="rId32"/>
    <p:sldId id="556" r:id="rId33"/>
    <p:sldId id="557" r:id="rId34"/>
    <p:sldId id="532" r:id="rId35"/>
    <p:sldId id="574" r:id="rId36"/>
    <p:sldId id="573" r:id="rId37"/>
    <p:sldId id="581" r:id="rId38"/>
    <p:sldId id="569" r:id="rId39"/>
    <p:sldId id="562" r:id="rId40"/>
    <p:sldId id="560" r:id="rId41"/>
    <p:sldId id="565" r:id="rId42"/>
    <p:sldId id="566" r:id="rId43"/>
    <p:sldId id="578" r:id="rId44"/>
    <p:sldId id="579" r:id="rId45"/>
    <p:sldId id="561" r:id="rId46"/>
    <p:sldId id="564" r:id="rId47"/>
    <p:sldId id="589" r:id="rId48"/>
    <p:sldId id="527" r:id="rId49"/>
    <p:sldId id="588" r:id="rId50"/>
    <p:sldId id="552" r:id="rId51"/>
    <p:sldId id="591" r:id="rId52"/>
    <p:sldId id="594" r:id="rId53"/>
    <p:sldId id="593" r:id="rId54"/>
    <p:sldId id="577" r:id="rId55"/>
    <p:sldId id="597" r:id="rId56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RT" id="{743E3954-3C7A-7F40-A7F3-9D2E4623F09C}">
          <p14:sldIdLst>
            <p14:sldId id="308"/>
          </p14:sldIdLst>
        </p14:section>
        <p14:section name="About FMlab" id="{24917B10-A39A-0849-A65B-379D3B7B2698}">
          <p14:sldIdLst>
            <p14:sldId id="522"/>
            <p14:sldId id="595"/>
            <p14:sldId id="575"/>
          </p14:sldIdLst>
        </p14:section>
        <p14:section name="The Duke Saga" id="{A9FD0798-7B6C-3C48-A386-344EB7C53E99}">
          <p14:sldIdLst>
            <p14:sldId id="545"/>
            <p14:sldId id="534"/>
            <p14:sldId id="544"/>
            <p14:sldId id="543"/>
            <p14:sldId id="584"/>
            <p14:sldId id="540"/>
            <p14:sldId id="542"/>
            <p14:sldId id="546"/>
          </p14:sldIdLst>
        </p14:section>
        <p14:section name="CONTENT" id="{20E965D5-0473-464E-96D1-7EFC516F8228}">
          <p14:sldIdLst>
            <p14:sldId id="533"/>
            <p14:sldId id="590"/>
          </p14:sldIdLst>
        </p14:section>
        <p14:section name="-1-" id="{632FBF95-381E-5D4B-8BA7-EC2DC61A4C09}">
          <p14:sldIdLst>
            <p14:sldId id="531"/>
            <p14:sldId id="535"/>
            <p14:sldId id="536"/>
            <p14:sldId id="585"/>
            <p14:sldId id="567"/>
            <p14:sldId id="576"/>
          </p14:sldIdLst>
        </p14:section>
        <p14:section name="-2-" id="{D52DF4FB-1A26-3849-B11F-B71E1520A6D5}">
          <p14:sldIdLst>
            <p14:sldId id="528"/>
            <p14:sldId id="547"/>
            <p14:sldId id="586"/>
            <p14:sldId id="570"/>
            <p14:sldId id="598"/>
            <p14:sldId id="571"/>
            <p14:sldId id="596"/>
          </p14:sldIdLst>
        </p14:section>
        <p14:section name="-3-" id="{88FD73BE-7852-FA43-B341-2C8D04531396}">
          <p14:sldIdLst>
            <p14:sldId id="530"/>
            <p14:sldId id="549"/>
          </p14:sldIdLst>
        </p14:section>
        <p14:section name="-4-" id="{1E846BAB-C7EA-EE44-A986-6BE2F2CB0D35}">
          <p14:sldIdLst>
            <p14:sldId id="529"/>
            <p14:sldId id="555"/>
            <p14:sldId id="556"/>
            <p14:sldId id="557"/>
          </p14:sldIdLst>
        </p14:section>
        <p14:section name="-5-" id="{4DB796F3-861D-6241-82BC-132313DFBBFC}">
          <p14:sldIdLst>
            <p14:sldId id="532"/>
            <p14:sldId id="574"/>
            <p14:sldId id="573"/>
            <p14:sldId id="581"/>
          </p14:sldIdLst>
        </p14:section>
        <p14:section name="Excuses people make" id="{4DF4669D-FDFE-F94F-A305-48BCB01F5892}">
          <p14:sldIdLst>
            <p14:sldId id="569"/>
            <p14:sldId id="562"/>
            <p14:sldId id="560"/>
            <p14:sldId id="565"/>
            <p14:sldId id="566"/>
            <p14:sldId id="578"/>
            <p14:sldId id="579"/>
            <p14:sldId id="561"/>
          </p14:sldIdLst>
        </p14:section>
        <p14:section name="Summary" id="{61BC4312-12E8-FD4E-B84A-74F8FD402E77}">
          <p14:sldIdLst>
            <p14:sldId id="564"/>
            <p14:sldId id="589"/>
            <p14:sldId id="527"/>
            <p14:sldId id="588"/>
            <p14:sldId id="552"/>
            <p14:sldId id="591"/>
            <p14:sldId id="594"/>
            <p14:sldId id="593"/>
          </p14:sldIdLst>
        </p14:section>
        <p14:section name="END" id="{4E0A0EDE-3CC2-E940-BE62-F8189F8B91E0}">
          <p14:sldIdLst>
            <p14:sldId id="577"/>
            <p14:sldId id="5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F3D1"/>
    <a:srgbClr val="1A1A1A"/>
    <a:srgbClr val="00339A"/>
    <a:srgbClr val="B1CCE9"/>
    <a:srgbClr val="C2DFFF"/>
    <a:srgbClr val="3AABFD"/>
    <a:srgbClr val="9999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3" autoAdjust="0"/>
    <p:restoredTop sz="81058" autoAdjust="0"/>
  </p:normalViewPr>
  <p:slideViewPr>
    <p:cSldViewPr>
      <p:cViewPr>
        <p:scale>
          <a:sx n="70" d="100"/>
          <a:sy n="70" d="100"/>
        </p:scale>
        <p:origin x="-2384" y="-704"/>
      </p:cViewPr>
      <p:guideLst>
        <p:guide orient="horz" pos="2160"/>
        <p:guide pos="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50643-C4F3-D84B-9084-B7B601CC0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29A6564-4ED6-B44C-B803-7CFE4D907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5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6B89C89A-81AA-B848-B174-2BDCDEDDD664}" type="slidenum">
              <a:rPr lang="en-US" sz="1200">
                <a:latin typeface="Arial" charset="0"/>
              </a:rPr>
              <a:pPr/>
              <a:t>1</a:t>
            </a:fld>
            <a:endParaRPr lang="en-US" sz="1200">
              <a:latin typeface="Arial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04E90-FE68-0F44-BAD3-C25DAF358240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7817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8179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624A0F-7262-D94B-88F0-079E42BC6969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624A0F-7262-D94B-88F0-079E42BC6969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it as putting in the</a:t>
            </a:r>
            <a:r>
              <a:rPr lang="en-US" baseline="0" dirty="0" smtClean="0"/>
              <a:t> right experimental controls. Can be time consuming but integral part of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9A6564-4ED6-B44C-B803-7CFE4D9071B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921552" cy="501317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428606" y="5157192"/>
            <a:ext cx="501972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585858"/>
                </a:solidFill>
                <a:latin typeface="Arial"/>
                <a:cs typeface="Arial"/>
              </a:rPr>
              <a:t>Florian </a:t>
            </a:r>
            <a:r>
              <a:rPr lang="en-US" sz="3200" b="1" dirty="0" err="1" smtClean="0">
                <a:solidFill>
                  <a:srgbClr val="585858"/>
                </a:solidFill>
                <a:latin typeface="Arial"/>
                <a:cs typeface="Arial"/>
              </a:rPr>
              <a:t>Markowetz</a:t>
            </a:r>
            <a:endParaRPr lang="en-US" sz="3200" b="1" dirty="0" smtClean="0">
              <a:solidFill>
                <a:srgbClr val="585858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en-US" sz="3200" b="0" dirty="0" smtClean="0">
                <a:solidFill>
                  <a:srgbClr val="585858"/>
                </a:solidFill>
                <a:latin typeface="Arial"/>
                <a:cs typeface="Arial"/>
              </a:rPr>
              <a:t>CRUK Cambridge Institute</a:t>
            </a:r>
            <a:endParaRPr lang="en-US" sz="3200" b="0" dirty="0">
              <a:solidFill>
                <a:srgbClr val="585858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en-US" sz="3200" dirty="0" err="1" smtClean="0">
                <a:solidFill>
                  <a:srgbClr val="585858"/>
                </a:solidFill>
                <a:latin typeface="Arial"/>
                <a:cs typeface="Arial"/>
              </a:rPr>
              <a:t>www.markowetzlab.org</a:t>
            </a:r>
            <a:endParaRPr lang="en-US" sz="3200" dirty="0">
              <a:solidFill>
                <a:srgbClr val="585858"/>
              </a:solidFill>
              <a:latin typeface="Arial"/>
              <a:cs typeface="Arial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8250" y="1676400"/>
            <a:ext cx="8420100" cy="1143000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895600"/>
            <a:ext cx="6851650" cy="6858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9" name="Picture 8" descr="CRUK Logo for PRINTED formats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12717" r="54314" b="12274"/>
          <a:stretch/>
        </p:blipFill>
        <p:spPr>
          <a:xfrm>
            <a:off x="7917729" y="5085184"/>
            <a:ext cx="1931815" cy="1700808"/>
          </a:xfrm>
          <a:prstGeom prst="rect">
            <a:avLst/>
          </a:prstGeom>
        </p:spPr>
      </p:pic>
      <p:pic>
        <p:nvPicPr>
          <p:cNvPr id="10" name="Picture 9" descr="CU_logo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3" b="-2080"/>
          <a:stretch/>
        </p:blipFill>
        <p:spPr>
          <a:xfrm>
            <a:off x="200472" y="5157192"/>
            <a:ext cx="1440160" cy="16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-25400"/>
            <a:ext cx="2476500" cy="64262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-25400"/>
            <a:ext cx="7277100" cy="64262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0475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3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4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71600"/>
            <a:ext cx="9328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eg"/><Relationship Id="rId8" Type="http://schemas.microsoft.com/office/2007/relationships/hdphoto" Target="../media/hdphoto1.wdp"/><Relationship Id="rId9" Type="http://schemas.openxmlformats.org/officeDocument/2006/relationships/image" Target="../media/image10.jpg"/><Relationship Id="rId10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Relationship Id="rId3" Type="http://schemas.openxmlformats.org/officeDocument/2006/relationships/hyperlink" Target="http://l.facebook.com/l.php?u=http://www.roystoncartoons.com/&amp;h=yAQGx1dQ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0472" y="188640"/>
            <a:ext cx="9529886" cy="3024336"/>
          </a:xfrm>
        </p:spPr>
        <p:txBody>
          <a:bodyPr/>
          <a:lstStyle/>
          <a:p>
            <a:pPr eaLnBrk="1" hangingPunct="1"/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  <a:ea typeface="ＭＳ Ｐゴシック" charset="0"/>
              </a:rPr>
              <a:t>5 selfish reasons</a:t>
            </a:r>
            <a:br>
              <a:rPr lang="en-US" sz="7200" dirty="0" smtClean="0">
                <a:solidFill>
                  <a:schemeClr val="accent1">
                    <a:lumMod val="50000"/>
                  </a:schemeClr>
                </a:solidFill>
                <a:ea typeface="ＭＳ Ｐゴシック" charset="0"/>
              </a:rPr>
            </a:br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  <a:ea typeface="ＭＳ Ｐゴシック" charset="0"/>
              </a:rPr>
              <a:t>to work </a:t>
            </a:r>
            <a:r>
              <a:rPr lang="en-US" sz="7200" b="1" dirty="0" smtClean="0">
                <a:solidFill>
                  <a:schemeClr val="accent1">
                    <a:lumMod val="50000"/>
                  </a:schemeClr>
                </a:solidFill>
                <a:ea typeface="ＭＳ Ｐゴシック" charset="0"/>
              </a:rPr>
              <a:t>reproducibly</a:t>
            </a:r>
            <a:endParaRPr lang="en-US" sz="7200" b="1" dirty="0">
              <a:solidFill>
                <a:schemeClr val="accent1">
                  <a:lumMod val="50000"/>
                </a:schemeClr>
              </a:solidFill>
              <a:ea typeface="ＭＳ Ｐゴシック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8504" y="3573016"/>
            <a:ext cx="9169846" cy="792088"/>
          </a:xfrm>
        </p:spPr>
        <p:txBody>
          <a:bodyPr/>
          <a:lstStyle/>
          <a:p>
            <a:r>
              <a:rPr lang="en-US" dirty="0" smtClean="0"/>
              <a:t>More publications, more grants, more awesome!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6" y="629775"/>
            <a:ext cx="8625408" cy="559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56" y="6423719"/>
            <a:ext cx="487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Baggerly</a:t>
            </a:r>
            <a:r>
              <a:rPr lang="en-US" dirty="0" smtClean="0">
                <a:latin typeface="Arial"/>
                <a:cs typeface="Arial"/>
              </a:rPr>
              <a:t> &amp; </a:t>
            </a:r>
            <a:r>
              <a:rPr lang="en-US" dirty="0" err="1" smtClean="0">
                <a:latin typeface="Arial"/>
                <a:cs typeface="Arial"/>
              </a:rPr>
              <a:t>Coombes</a:t>
            </a:r>
            <a:r>
              <a:rPr lang="en-US" dirty="0" smtClean="0">
                <a:latin typeface="Arial"/>
                <a:cs typeface="Arial"/>
              </a:rPr>
              <a:t>, AOAS 2009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9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1513805" y="4742526"/>
            <a:ext cx="352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Slides by Keith </a:t>
            </a:r>
            <a:r>
              <a:rPr lang="en-US" dirty="0" err="1" smtClean="0">
                <a:latin typeface="Arial"/>
                <a:cs typeface="Arial"/>
              </a:rPr>
              <a:t>Baggerly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83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464" y="5949280"/>
            <a:ext cx="5976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http://</a:t>
            </a:r>
            <a:r>
              <a:rPr lang="en-US" dirty="0" err="1">
                <a:latin typeface="Arial"/>
                <a:cs typeface="Arial"/>
              </a:rPr>
              <a:t>videolectures.net</a:t>
            </a:r>
            <a:r>
              <a:rPr lang="en-US" dirty="0">
                <a:latin typeface="Arial"/>
                <a:cs typeface="Arial"/>
              </a:rPr>
              <a:t>/cancerbioinformatics2010_baggerly_irrh/</a:t>
            </a:r>
          </a:p>
        </p:txBody>
      </p:sp>
      <p:pic>
        <p:nvPicPr>
          <p:cNvPr id="3" name="Picture 2" descr="Screen Shot 2015-05-02 at 21.5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906000" cy="58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the </a:t>
            </a:r>
            <a:r>
              <a:rPr lang="en-US" b="1" dirty="0" smtClean="0"/>
              <a:t>right thing </a:t>
            </a:r>
            <a:r>
              <a:rPr lang="en-US" dirty="0" smtClean="0"/>
              <a:t>to do!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world would be a </a:t>
            </a:r>
            <a:r>
              <a:rPr lang="en-US" b="1" dirty="0" smtClean="0"/>
              <a:t>better place </a:t>
            </a:r>
            <a:r>
              <a:rPr lang="en-US" dirty="0" smtClean="0"/>
              <a:t>if everyone did it!</a:t>
            </a:r>
          </a:p>
          <a:p>
            <a:endParaRPr lang="en-US" dirty="0"/>
          </a:p>
          <a:p>
            <a:r>
              <a:rPr lang="en-US" dirty="0" smtClean="0"/>
              <a:t>It’s the </a:t>
            </a:r>
            <a:r>
              <a:rPr lang="en-US" b="1" dirty="0" smtClean="0"/>
              <a:t>foundation</a:t>
            </a:r>
            <a:r>
              <a:rPr lang="en-US" dirty="0" smtClean="0"/>
              <a:t> of Science!</a:t>
            </a:r>
          </a:p>
          <a:p>
            <a:endParaRPr lang="en-US" dirty="0"/>
          </a:p>
          <a:p>
            <a:r>
              <a:rPr lang="en-US" dirty="0"/>
              <a:t>It’s the </a:t>
            </a:r>
            <a:r>
              <a:rPr lang="en-US" b="1" dirty="0" err="1"/>
              <a:t>honourable</a:t>
            </a:r>
            <a:r>
              <a:rPr lang="en-US" dirty="0"/>
              <a:t> thing to do!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FK_ASSA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136" y="0"/>
            <a:ext cx="12225808" cy="6877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0512" y="237996"/>
            <a:ext cx="54726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And so, my fellow scientists: </a:t>
            </a:r>
            <a:endParaRPr lang="en-US" sz="3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Arial"/>
                <a:cs typeface="Arial"/>
              </a:rPr>
              <a:t>Ask </a:t>
            </a:r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not what you can do for reproducibility; </a:t>
            </a:r>
            <a:endParaRPr lang="en-US" sz="3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Arial"/>
                <a:cs typeface="Arial"/>
              </a:rPr>
              <a:t>ask </a:t>
            </a:r>
            <a:r>
              <a:rPr lang="en-US" sz="3200" b="1" dirty="0" smtClean="0">
                <a:solidFill>
                  <a:srgbClr val="FBF3D1"/>
                </a:solidFill>
                <a:latin typeface="Arial"/>
                <a:cs typeface="Arial"/>
              </a:rPr>
              <a:t>what </a:t>
            </a:r>
            <a:r>
              <a:rPr lang="en-US" sz="3200" b="1" dirty="0">
                <a:solidFill>
                  <a:srgbClr val="FBF3D1"/>
                </a:solidFill>
                <a:latin typeface="Arial"/>
                <a:cs typeface="Arial"/>
              </a:rPr>
              <a:t>reproducibility can do for you!</a:t>
            </a:r>
          </a:p>
        </p:txBody>
      </p:sp>
    </p:spTree>
    <p:extLst>
      <p:ext uri="{BB962C8B-B14F-4D97-AF65-F5344CB8AC3E}">
        <p14:creationId xmlns:p14="http://schemas.microsoft.com/office/powerpoint/2010/main" val="187836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helps to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avoid disaster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16" name="Rectangle 64"/>
          <p:cNvSpPr>
            <a:spLocks noChangeArrowheads="1"/>
          </p:cNvSpPr>
          <p:nvPr/>
        </p:nvSpPr>
        <p:spPr bwMode="auto">
          <a:xfrm>
            <a:off x="0" y="3962400"/>
            <a:ext cx="9906000" cy="2895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349250" y="1997075"/>
            <a:ext cx="4238625" cy="860425"/>
            <a:chOff x="198" y="1258"/>
            <a:chExt cx="2465" cy="542"/>
          </a:xfrm>
        </p:grpSpPr>
        <p:sp>
          <p:nvSpPr>
            <p:cNvPr id="177156" name="AutoShape 4"/>
            <p:cNvSpPr>
              <a:spLocks noChangeArrowheads="1"/>
            </p:cNvSpPr>
            <p:nvPr/>
          </p:nvSpPr>
          <p:spPr bwMode="auto">
            <a:xfrm flipH="1">
              <a:off x="198" y="1258"/>
              <a:ext cx="2465" cy="283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57" name="Text Box 5"/>
            <p:cNvSpPr txBox="1">
              <a:spLocks noChangeArrowheads="1"/>
            </p:cNvSpPr>
            <p:nvPr/>
          </p:nvSpPr>
          <p:spPr bwMode="auto">
            <a:xfrm>
              <a:off x="203" y="1566"/>
              <a:ext cx="4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Weak</a:t>
              </a:r>
              <a:endParaRPr lang="en-US" sz="1800"/>
            </a:p>
          </p:txBody>
        </p:sp>
        <p:sp>
          <p:nvSpPr>
            <p:cNvPr id="177158" name="Text Box 6"/>
            <p:cNvSpPr txBox="1">
              <a:spLocks noChangeArrowheads="1"/>
            </p:cNvSpPr>
            <p:nvPr/>
          </p:nvSpPr>
          <p:spPr bwMode="auto">
            <a:xfrm>
              <a:off x="2125" y="1566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Strong</a:t>
              </a:r>
            </a:p>
          </p:txBody>
        </p:sp>
        <p:sp>
          <p:nvSpPr>
            <p:cNvPr id="177159" name="Text Box 7"/>
            <p:cNvSpPr txBox="1">
              <a:spLocks noChangeArrowheads="1"/>
            </p:cNvSpPr>
            <p:nvPr/>
          </p:nvSpPr>
          <p:spPr bwMode="auto">
            <a:xfrm>
              <a:off x="1008" y="1567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/>
                <a:t>Phenotype</a:t>
              </a:r>
            </a:p>
          </p:txBody>
        </p:sp>
      </p:grp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263525" y="108585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1</a:t>
            </a:r>
          </a:p>
        </p:txBody>
      </p:sp>
      <p:grpSp>
        <p:nvGrpSpPr>
          <p:cNvPr id="177161" name="Group 9"/>
          <p:cNvGrpSpPr>
            <a:grpSpLocks/>
          </p:cNvGrpSpPr>
          <p:nvPr/>
        </p:nvGrpSpPr>
        <p:grpSpPr bwMode="auto">
          <a:xfrm>
            <a:off x="6521450" y="1562100"/>
            <a:ext cx="2130425" cy="2230438"/>
            <a:chOff x="4113" y="984"/>
            <a:chExt cx="1239" cy="1405"/>
          </a:xfrm>
        </p:grpSpPr>
        <p:sp>
          <p:nvSpPr>
            <p:cNvPr id="177162" name="Oval 10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3" name="Line 11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4" name="Line 12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5" name="Oval 13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6" name="Line 14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7" name="Line 15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8" name="Oval 16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9" name="Line 17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0" name="Oval 18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1" name="Line 19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2" name="Line 20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3" name="Oval 21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4" name="Line 22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5" name="Oval 23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6" name="Oval 24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7" name="Oval 25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8" name="Oval 26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77179" name="Group 27"/>
          <p:cNvGrpSpPr>
            <a:grpSpLocks/>
          </p:cNvGrpSpPr>
          <p:nvPr/>
        </p:nvGrpSpPr>
        <p:grpSpPr bwMode="auto">
          <a:xfrm>
            <a:off x="552450" y="4470400"/>
            <a:ext cx="2130425" cy="2230438"/>
            <a:chOff x="4113" y="984"/>
            <a:chExt cx="1239" cy="1405"/>
          </a:xfrm>
        </p:grpSpPr>
        <p:sp>
          <p:nvSpPr>
            <p:cNvPr id="177180" name="Oval 28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1" name="Line 29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2" name="Line 30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3" name="Oval 31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4" name="Line 32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5" name="Line 33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6" name="Oval 34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7" name="Line 35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8" name="Oval 36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9" name="Line 37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0" name="Line 38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1" name="Oval 39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2" name="Line 40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3" name="Oval 41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4" name="Oval 42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5" name="Oval 43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6" name="Oval 44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7197" name="Text Box 45"/>
          <p:cNvSpPr txBox="1">
            <a:spLocks noChangeArrowheads="1"/>
          </p:cNvSpPr>
          <p:nvPr/>
        </p:nvSpPr>
        <p:spPr bwMode="auto">
          <a:xfrm>
            <a:off x="263525" y="342900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2</a:t>
            </a:r>
          </a:p>
        </p:txBody>
      </p:sp>
      <p:grpSp>
        <p:nvGrpSpPr>
          <p:cNvPr id="177198" name="Group 46"/>
          <p:cNvGrpSpPr>
            <a:grpSpLocks/>
          </p:cNvGrpSpPr>
          <p:nvPr/>
        </p:nvGrpSpPr>
        <p:grpSpPr bwMode="auto">
          <a:xfrm>
            <a:off x="3605213" y="1803400"/>
            <a:ext cx="887412" cy="1016000"/>
            <a:chOff x="2096" y="1136"/>
            <a:chExt cx="516" cy="640"/>
          </a:xfrm>
        </p:grpSpPr>
        <p:sp>
          <p:nvSpPr>
            <p:cNvPr id="177199" name="Line 47"/>
            <p:cNvSpPr>
              <a:spLocks noChangeShapeType="1"/>
            </p:cNvSpPr>
            <p:nvPr/>
          </p:nvSpPr>
          <p:spPr bwMode="auto">
            <a:xfrm>
              <a:off x="2096" y="1136"/>
              <a:ext cx="0" cy="64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0" name="Rectangle 48"/>
            <p:cNvSpPr>
              <a:spLocks noChangeArrowheads="1"/>
            </p:cNvSpPr>
            <p:nvPr/>
          </p:nvSpPr>
          <p:spPr bwMode="auto">
            <a:xfrm>
              <a:off x="2166" y="1243"/>
              <a:ext cx="4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E1E10"/>
                  </a:solidFill>
                </a:rPr>
                <a:t>Hits</a:t>
              </a:r>
              <a:endParaRPr lang="en-US" sz="2800" dirty="0"/>
            </a:p>
          </p:txBody>
        </p:sp>
      </p:grpSp>
      <p:grpSp>
        <p:nvGrpSpPr>
          <p:cNvPr id="177201" name="Group 49"/>
          <p:cNvGrpSpPr>
            <a:grpSpLocks/>
          </p:cNvGrpSpPr>
          <p:nvPr/>
        </p:nvGrpSpPr>
        <p:grpSpPr bwMode="auto">
          <a:xfrm>
            <a:off x="2014538" y="4237038"/>
            <a:ext cx="4459287" cy="2057400"/>
            <a:chOff x="1171" y="2669"/>
            <a:chExt cx="2593" cy="1296"/>
          </a:xfrm>
        </p:grpSpPr>
        <p:sp>
          <p:nvSpPr>
            <p:cNvPr id="177202" name="Line 50"/>
            <p:cNvSpPr>
              <a:spLocks noChangeShapeType="1"/>
            </p:cNvSpPr>
            <p:nvPr/>
          </p:nvSpPr>
          <p:spPr bwMode="auto">
            <a:xfrm>
              <a:off x="1419" y="3730"/>
              <a:ext cx="587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3" name="Line 51"/>
            <p:cNvSpPr>
              <a:spLocks noChangeShapeType="1"/>
            </p:cNvSpPr>
            <p:nvPr/>
          </p:nvSpPr>
          <p:spPr bwMode="auto">
            <a:xfrm>
              <a:off x="1171" y="333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4" name="Rectangle 52"/>
            <p:cNvSpPr>
              <a:spLocks noChangeArrowheads="1"/>
            </p:cNvSpPr>
            <p:nvPr/>
          </p:nvSpPr>
          <p:spPr bwMode="auto">
            <a:xfrm>
              <a:off x="2046" y="2669"/>
              <a:ext cx="1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/>
                <a:t>Knock-down</a:t>
              </a:r>
              <a:endParaRPr lang="en-US" sz="3200" dirty="0"/>
            </a:p>
          </p:txBody>
        </p:sp>
        <p:sp>
          <p:nvSpPr>
            <p:cNvPr id="177205" name="Rectangle 53"/>
            <p:cNvSpPr>
              <a:spLocks noChangeArrowheads="1"/>
            </p:cNvSpPr>
            <p:nvPr/>
          </p:nvSpPr>
          <p:spPr bwMode="auto">
            <a:xfrm>
              <a:off x="2046" y="2997"/>
              <a:ext cx="171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Known pathway </a:t>
              </a:r>
            </a:p>
            <a:p>
              <a:pPr>
                <a:defRPr/>
              </a:pPr>
              <a:r>
                <a:rPr lang="en-US" sz="3200"/>
                <a:t>members</a:t>
              </a:r>
            </a:p>
          </p:txBody>
        </p:sp>
        <p:sp>
          <p:nvSpPr>
            <p:cNvPr id="177206" name="Rectangle 54"/>
            <p:cNvSpPr>
              <a:spLocks noChangeArrowheads="1"/>
            </p:cNvSpPr>
            <p:nvPr/>
          </p:nvSpPr>
          <p:spPr bwMode="auto">
            <a:xfrm>
              <a:off x="2046" y="3597"/>
              <a:ext cx="15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New RNAi Hits</a:t>
              </a:r>
            </a:p>
          </p:txBody>
        </p:sp>
      </p:grpSp>
      <p:grpSp>
        <p:nvGrpSpPr>
          <p:cNvPr id="177207" name="Group 55"/>
          <p:cNvGrpSpPr>
            <a:grpSpLocks/>
          </p:cNvGrpSpPr>
          <p:nvPr/>
        </p:nvGrpSpPr>
        <p:grpSpPr bwMode="auto">
          <a:xfrm>
            <a:off x="6783388" y="4511675"/>
            <a:ext cx="2700337" cy="2062163"/>
            <a:chOff x="3944" y="2842"/>
            <a:chExt cx="1570" cy="1299"/>
          </a:xfrm>
        </p:grpSpPr>
        <p:sp>
          <p:nvSpPr>
            <p:cNvPr id="177208" name="AutoShape 56"/>
            <p:cNvSpPr>
              <a:spLocks/>
            </p:cNvSpPr>
            <p:nvPr/>
          </p:nvSpPr>
          <p:spPr bwMode="auto">
            <a:xfrm>
              <a:off x="3944" y="2968"/>
              <a:ext cx="144" cy="1024"/>
            </a:xfrm>
            <a:prstGeom prst="rightBrace">
              <a:avLst>
                <a:gd name="adj1" fmla="val 5925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9" name="Rectangle 57"/>
            <p:cNvSpPr>
              <a:spLocks noChangeArrowheads="1"/>
            </p:cNvSpPr>
            <p:nvPr/>
          </p:nvSpPr>
          <p:spPr bwMode="auto">
            <a:xfrm>
              <a:off x="4206" y="2842"/>
              <a:ext cx="1308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Compare</a:t>
              </a:r>
            </a:p>
            <a:p>
              <a:pPr>
                <a:defRPr/>
              </a:pPr>
              <a:r>
                <a:rPr lang="en-US" sz="3200"/>
                <a:t>expression </a:t>
              </a:r>
            </a:p>
            <a:p>
              <a:pPr>
                <a:defRPr/>
              </a:pPr>
              <a:r>
                <a:rPr lang="en-US" sz="3200"/>
                <a:t>phenotypes</a:t>
              </a:r>
            </a:p>
            <a:p>
              <a:pPr>
                <a:defRPr/>
              </a:pPr>
              <a:r>
                <a:rPr lang="en-US" sz="3200"/>
                <a:t>by </a:t>
              </a:r>
              <a:r>
                <a:rPr lang="en-US" sz="3200" b="1">
                  <a:solidFill>
                    <a:srgbClr val="003399"/>
                  </a:solidFill>
                </a:rPr>
                <a:t>NEMs</a:t>
              </a:r>
              <a:endParaRPr lang="en-US" sz="3200" b="1">
                <a:solidFill>
                  <a:srgbClr val="0033CC"/>
                </a:solidFill>
              </a:endParaRPr>
            </a:p>
          </p:txBody>
        </p:sp>
      </p:grpSp>
      <p:sp>
        <p:nvSpPr>
          <p:cNvPr id="177210" name="Rectangle 58"/>
          <p:cNvSpPr>
            <a:spLocks noChangeArrowheads="1"/>
          </p:cNvSpPr>
          <p:nvPr/>
        </p:nvSpPr>
        <p:spPr bwMode="auto">
          <a:xfrm>
            <a:off x="1733550" y="2743200"/>
            <a:ext cx="11017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NF</a:t>
            </a:r>
            <a:r>
              <a:rPr lang="en-US" sz="3200">
                <a:latin typeface="Symbol" charset="0"/>
                <a:sym typeface="Symbol" charset="0"/>
              </a:rPr>
              <a:t></a:t>
            </a:r>
            <a:r>
              <a:rPr lang="en-US" sz="3200"/>
              <a:t>B</a:t>
            </a:r>
          </a:p>
        </p:txBody>
      </p:sp>
      <p:grpSp>
        <p:nvGrpSpPr>
          <p:cNvPr id="177213" name="Group 61"/>
          <p:cNvGrpSpPr>
            <a:grpSpLocks/>
          </p:cNvGrpSpPr>
          <p:nvPr/>
        </p:nvGrpSpPr>
        <p:grpSpPr bwMode="auto">
          <a:xfrm>
            <a:off x="4953000" y="1431925"/>
            <a:ext cx="1449388" cy="923925"/>
            <a:chOff x="2880" y="902"/>
            <a:chExt cx="843" cy="582"/>
          </a:xfrm>
        </p:grpSpPr>
        <p:sp>
          <p:nvSpPr>
            <p:cNvPr id="177214" name="Rectangle 62"/>
            <p:cNvSpPr>
              <a:spLocks noChangeArrowheads="1"/>
            </p:cNvSpPr>
            <p:nvPr/>
          </p:nvSpPr>
          <p:spPr bwMode="auto">
            <a:xfrm>
              <a:off x="3120" y="902"/>
              <a:ext cx="287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b="1">
                  <a:solidFill>
                    <a:srgbClr val="CE1E10"/>
                  </a:solidFill>
                </a:rPr>
                <a:t>?</a:t>
              </a:r>
            </a:p>
          </p:txBody>
        </p:sp>
        <p:sp>
          <p:nvSpPr>
            <p:cNvPr id="177215" name="Line 63"/>
            <p:cNvSpPr>
              <a:spLocks noChangeShapeType="1"/>
            </p:cNvSpPr>
            <p:nvPr/>
          </p:nvSpPr>
          <p:spPr bwMode="auto">
            <a:xfrm>
              <a:off x="2880" y="144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Anatomy of the NF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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B pathway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7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16" grpId="0" animBg="1"/>
      <p:bldP spid="1771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2-02-07 at 14.5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90" y="115888"/>
            <a:ext cx="55626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5400"/>
            <a:ext cx="6681192" cy="1143000"/>
          </a:xfrm>
        </p:spPr>
        <p:txBody>
          <a:bodyPr/>
          <a:lstStyle/>
          <a:p>
            <a:r>
              <a:rPr lang="en-US" dirty="0" smtClean="0"/>
              <a:t>What a beautiful result!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2-02-07 at 14.5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90" y="115888"/>
            <a:ext cx="55626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5400"/>
            <a:ext cx="6681192" cy="1143000"/>
          </a:xfrm>
        </p:spPr>
        <p:txBody>
          <a:bodyPr/>
          <a:lstStyle/>
          <a:p>
            <a:r>
              <a:rPr lang="en-US" dirty="0" smtClean="0"/>
              <a:t>What a beautiful result!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9997363">
            <a:off x="1352635" y="1169405"/>
            <a:ext cx="6901248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R.I.P.</a:t>
            </a:r>
            <a:endParaRPr lang="en-US" sz="2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91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222" y="2367171"/>
            <a:ext cx="92055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Arial"/>
                <a:cs typeface="Arial"/>
              </a:rPr>
              <a:t>A project is more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Arial"/>
                <a:cs typeface="Arial"/>
              </a:rPr>
              <a:t>than a beautiful result</a:t>
            </a:r>
            <a:r>
              <a:rPr lang="en-US" sz="6600" b="1" dirty="0" smtClean="0">
                <a:solidFill>
                  <a:schemeClr val="bg1"/>
                </a:solidFill>
              </a:rPr>
              <a:t>!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933056"/>
            <a:ext cx="9921552" cy="2952328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Genetics of Cancer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7377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Genetic variation</a:t>
            </a:r>
          </a:p>
          <a:p>
            <a:r>
              <a:rPr lang="en-US" sz="3200" dirty="0" smtClean="0">
                <a:latin typeface="Arial"/>
                <a:cs typeface="Arial"/>
              </a:rPr>
              <a:t>In people</a:t>
            </a:r>
          </a:p>
          <a:p>
            <a:r>
              <a:rPr lang="en-US" sz="3200" dirty="0" smtClean="0">
                <a:latin typeface="Arial"/>
                <a:cs typeface="Arial"/>
              </a:rPr>
              <a:t>In </a:t>
            </a:r>
            <a:r>
              <a:rPr lang="en-US" sz="3200" dirty="0" err="1" smtClean="0">
                <a:latin typeface="Arial"/>
                <a:cs typeface="Arial"/>
              </a:rPr>
              <a:t>tumours</a:t>
            </a:r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smtClean="0">
                <a:latin typeface="Arial"/>
                <a:cs typeface="Arial"/>
              </a:rPr>
              <a:t>In clones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17652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Phenotypic variation</a:t>
            </a:r>
          </a:p>
          <a:p>
            <a:r>
              <a:rPr lang="en-US" sz="3200" dirty="0" err="1" smtClean="0">
                <a:latin typeface="Arial"/>
                <a:cs typeface="Arial"/>
              </a:rPr>
              <a:t>Tumour</a:t>
            </a:r>
            <a:r>
              <a:rPr lang="en-US" sz="3200" dirty="0" smtClean="0">
                <a:latin typeface="Arial"/>
                <a:cs typeface="Arial"/>
              </a:rPr>
              <a:t> subtypes</a:t>
            </a:r>
          </a:p>
          <a:p>
            <a:r>
              <a:rPr lang="en-US" sz="3200" dirty="0" smtClean="0">
                <a:latin typeface="Arial"/>
                <a:cs typeface="Arial"/>
              </a:rPr>
              <a:t>Aggressiveness</a:t>
            </a:r>
          </a:p>
          <a:p>
            <a:r>
              <a:rPr lang="en-US" sz="3200" dirty="0" smtClean="0">
                <a:latin typeface="Arial"/>
                <a:cs typeface="Arial"/>
              </a:rPr>
              <a:t>Survival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3776041" y="4201616"/>
            <a:ext cx="1224136" cy="216024"/>
          </a:xfrm>
          <a:prstGeom prst="rightArrow">
            <a:avLst>
              <a:gd name="adj1" fmla="val 17339"/>
              <a:gd name="adj2" fmla="val 147983"/>
            </a:avLst>
          </a:prstGeom>
          <a:solidFill>
            <a:srgbClr val="00339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 descr="Figure-SystemsGenetic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6" y="1412776"/>
            <a:ext cx="9018472" cy="2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903" y="1859340"/>
            <a:ext cx="932819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Arial"/>
                <a:cs typeface="Arial"/>
              </a:rPr>
              <a:t>Starting with 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Arial"/>
                <a:cs typeface="Arial"/>
              </a:rPr>
              <a:t>reproducibility </a:t>
            </a:r>
            <a:r>
              <a:rPr lang="en-US" sz="6600" b="1" i="1" dirty="0" smtClean="0">
                <a:solidFill>
                  <a:schemeClr val="bg1"/>
                </a:solidFill>
                <a:latin typeface="Arial"/>
                <a:cs typeface="Arial"/>
              </a:rPr>
              <a:t>early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Arial"/>
                <a:cs typeface="Arial"/>
              </a:rPr>
              <a:t>helps saving time later</a:t>
            </a:r>
            <a:endParaRPr lang="en-US" sz="6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8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dirty="0" smtClean="0">
                <a:solidFill>
                  <a:srgbClr val="254061"/>
                </a:solidFill>
              </a:rPr>
              <a:t>helps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writing papers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02 at 15.1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5999" cy="827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02 at 15.1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5999" cy="8274514"/>
          </a:xfrm>
          <a:prstGeom prst="rect">
            <a:avLst/>
          </a:prstGeom>
        </p:spPr>
      </p:pic>
      <p:pic>
        <p:nvPicPr>
          <p:cNvPr id="6" name="Picture 5" descr="Screen Shot 2015-06-02 at 15.15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8" y="2852936"/>
            <a:ext cx="8924326" cy="28200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5414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02 at 15.40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7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7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02 at 15.40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7011" cy="6858000"/>
          </a:xfrm>
          <a:prstGeom prst="rect">
            <a:avLst/>
          </a:prstGeom>
        </p:spPr>
      </p:pic>
      <p:pic>
        <p:nvPicPr>
          <p:cNvPr id="3" name="Picture 2" descr="Screen Shot 2015-06-02 at 15.3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17" y="188640"/>
            <a:ext cx="4759907" cy="6453336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72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98216"/>
          </a:xfrm>
        </p:spPr>
        <p:txBody>
          <a:bodyPr/>
          <a:lstStyle/>
          <a:p>
            <a:r>
              <a:rPr lang="en-US" dirty="0" smtClean="0"/>
              <a:t>Why is well-documented and easily accessible </a:t>
            </a:r>
            <a:r>
              <a:rPr lang="en-US" dirty="0" err="1" smtClean="0"/>
              <a:t>code+data</a:t>
            </a:r>
            <a:r>
              <a:rPr lang="en-US" dirty="0" smtClean="0"/>
              <a:t>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60848"/>
            <a:ext cx="9328150" cy="4339952"/>
          </a:xfrm>
        </p:spPr>
        <p:txBody>
          <a:bodyPr/>
          <a:lstStyle/>
          <a:p>
            <a:r>
              <a:rPr lang="en-US" sz="3000" dirty="0" smtClean="0"/>
              <a:t>Easy to look up numbers and put them in manuscript</a:t>
            </a:r>
          </a:p>
          <a:p>
            <a:r>
              <a:rPr lang="en-US" sz="3000" dirty="0" smtClean="0"/>
              <a:t>Be confident your figures and tables are up-to-date</a:t>
            </a:r>
          </a:p>
          <a:p>
            <a:r>
              <a:rPr lang="en-US" sz="3000" dirty="0" smtClean="0"/>
              <a:t>Numbers and result automatically update when data change.</a:t>
            </a:r>
          </a:p>
          <a:p>
            <a:r>
              <a:rPr lang="en-US" sz="3000" dirty="0" smtClean="0"/>
              <a:t>It is engaging and more eyes can look over the analysis.</a:t>
            </a:r>
          </a:p>
          <a:p>
            <a:r>
              <a:rPr lang="en-US" sz="3000" dirty="0" smtClean="0"/>
              <a:t>Easier to spot mistakes.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1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98216"/>
          </a:xfrm>
        </p:spPr>
        <p:txBody>
          <a:bodyPr/>
          <a:lstStyle/>
          <a:p>
            <a:r>
              <a:rPr lang="en-US" dirty="0" smtClean="0"/>
              <a:t>Why is well-documented and easily accessible </a:t>
            </a:r>
            <a:r>
              <a:rPr lang="en-US" dirty="0" err="1" smtClean="0"/>
              <a:t>code+data</a:t>
            </a:r>
            <a:r>
              <a:rPr lang="en-US" dirty="0" smtClean="0"/>
              <a:t>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60848"/>
            <a:ext cx="9328150" cy="4339952"/>
          </a:xfrm>
        </p:spPr>
        <p:txBody>
          <a:bodyPr/>
          <a:lstStyle/>
          <a:p>
            <a:r>
              <a:rPr lang="en-US" sz="3000" dirty="0" smtClean="0"/>
              <a:t>Easy to look up numbers and put them in manuscript</a:t>
            </a:r>
          </a:p>
          <a:p>
            <a:r>
              <a:rPr lang="en-US" sz="3000" dirty="0" smtClean="0"/>
              <a:t>Be confident your figures and tables are up-to-date</a:t>
            </a:r>
          </a:p>
          <a:p>
            <a:r>
              <a:rPr lang="en-US" sz="3000" dirty="0" smtClean="0"/>
              <a:t>Numbers and result automatically update when data change.</a:t>
            </a:r>
          </a:p>
          <a:p>
            <a:r>
              <a:rPr lang="en-US" sz="3000" dirty="0" smtClean="0"/>
              <a:t>It is engaging and more eyes can look over the analysis.</a:t>
            </a:r>
          </a:p>
          <a:p>
            <a:r>
              <a:rPr lang="en-US" sz="3000" dirty="0" smtClean="0"/>
              <a:t>Easier to spot mistakes.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06-02 at 15.47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4149080"/>
            <a:ext cx="2997200" cy="1790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76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chemeClr val="accent1">
                    <a:lumMod val="50000"/>
                  </a:schemeClr>
                </a:solidFill>
              </a:rPr>
              <a:t>Reproducibility helps </a:t>
            </a:r>
            <a:r>
              <a:rPr lang="en-US" sz="9600" b="1" dirty="0" smtClean="0">
                <a:solidFill>
                  <a:schemeClr val="accent1">
                    <a:lumMod val="50000"/>
                  </a:schemeClr>
                </a:solidFill>
              </a:rPr>
              <a:t>reviewers see it your way</a:t>
            </a:r>
            <a:endParaRPr lang="en-US" sz="9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engaged reviewer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232" y="1484784"/>
            <a:ext cx="6134968" cy="5029200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b="1" dirty="0" smtClean="0"/>
              <a:t>Reviewer:</a:t>
            </a:r>
            <a:r>
              <a:rPr lang="en-US" dirty="0" smtClean="0"/>
              <a:t> “I downloaded the authors’ data and tried out a variation of their analysis which gave an insignificant result”</a:t>
            </a:r>
            <a:endParaRPr lang="en-US" dirty="0"/>
          </a:p>
          <a:p>
            <a:endParaRPr lang="en-US" sz="2800" b="1" dirty="0" smtClean="0"/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 smtClean="0"/>
          </a:p>
          <a:p>
            <a:r>
              <a:rPr lang="en-US" sz="2800" b="1" dirty="0" smtClean="0"/>
              <a:t>We</a:t>
            </a:r>
            <a:r>
              <a:rPr lang="en-US" sz="2800" dirty="0" smtClean="0"/>
              <a:t>: “Thank you, the reason is XXX  </a:t>
            </a:r>
            <a:r>
              <a:rPr lang="en-US" sz="2800" dirty="0"/>
              <a:t>a</a:t>
            </a:r>
            <a:r>
              <a:rPr lang="en-US" sz="2800" dirty="0" smtClean="0"/>
              <a:t>nd if you do YYY everything is fine.”</a:t>
            </a:r>
            <a:endParaRPr lang="en-US" sz="2800" dirty="0"/>
          </a:p>
        </p:txBody>
      </p:sp>
      <p:pic>
        <p:nvPicPr>
          <p:cNvPr id="4" name="Picture 3" descr="Screen Shot 2015-06-02 at 16.1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2" y="1124744"/>
            <a:ext cx="2504880" cy="2520000"/>
          </a:xfrm>
          <a:prstGeom prst="rect">
            <a:avLst/>
          </a:prstGeom>
        </p:spPr>
      </p:pic>
      <p:pic>
        <p:nvPicPr>
          <p:cNvPr id="5" name="Picture 4" descr="Screen Shot 2015-06-02 at 16.15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2" y="3933336"/>
            <a:ext cx="249959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3362952" y="-16928"/>
            <a:ext cx="3197997" cy="6983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2940" y="-16928"/>
            <a:ext cx="3197997" cy="6983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12963" y="-16928"/>
            <a:ext cx="3197997" cy="6983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/>
          <p:cNvSpPr/>
          <p:nvPr/>
        </p:nvSpPr>
        <p:spPr>
          <a:xfrm>
            <a:off x="3353620" y="2339326"/>
            <a:ext cx="3198000" cy="1116000"/>
          </a:xfrm>
          <a:prstGeom prst="trapezoid">
            <a:avLst>
              <a:gd name="adj" fmla="val 6009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353622" y="3455326"/>
            <a:ext cx="3197997" cy="32883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513327" y="176985"/>
            <a:ext cx="2878588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Evolution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4070125" y="1411717"/>
            <a:ext cx="1800000" cy="1799558"/>
            <a:chOff x="348224" y="4588527"/>
            <a:chExt cx="1800930" cy="1799558"/>
          </a:xfrm>
        </p:grpSpPr>
        <p:sp>
          <p:nvSpPr>
            <p:cNvPr id="135" name="Oval 134"/>
            <p:cNvSpPr/>
            <p:nvPr/>
          </p:nvSpPr>
          <p:spPr bwMode="auto">
            <a:xfrm>
              <a:off x="348224" y="4588527"/>
              <a:ext cx="1800930" cy="1799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ln>
                  <a:solidFill>
                    <a:srgbClr val="31859C"/>
                  </a:solidFill>
                </a:ln>
                <a:solidFill>
                  <a:srgbClr val="353535"/>
                </a:solidFill>
              </a:endParaRPr>
            </a:p>
          </p:txBody>
        </p:sp>
        <p:grpSp>
          <p:nvGrpSpPr>
            <p:cNvPr id="136" name="Group 135"/>
            <p:cNvGrpSpPr>
              <a:grpSpLocks/>
            </p:cNvGrpSpPr>
            <p:nvPr/>
          </p:nvGrpSpPr>
          <p:grpSpPr bwMode="auto">
            <a:xfrm rot="19440000">
              <a:off x="500126" y="5008652"/>
              <a:ext cx="1521758" cy="926464"/>
              <a:chOff x="5385048" y="5301208"/>
              <a:chExt cx="1800200" cy="1008112"/>
            </a:xfrm>
          </p:grpSpPr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2" name="Straight Connector 141"/>
              <p:cNvCxnSpPr>
                <a:endCxn id="143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31859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8" name="Trapezoid 147"/>
          <p:cNvSpPr/>
          <p:nvPr/>
        </p:nvSpPr>
        <p:spPr>
          <a:xfrm>
            <a:off x="6612959" y="2339326"/>
            <a:ext cx="3198000" cy="1116000"/>
          </a:xfrm>
          <a:prstGeom prst="trapezoid">
            <a:avLst>
              <a:gd name="adj" fmla="val 6536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6942121" y="176985"/>
            <a:ext cx="2539678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Cancer tissue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Context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7329464" y="1356147"/>
            <a:ext cx="1800000" cy="1799558"/>
            <a:chOff x="7038082" y="4022512"/>
            <a:chExt cx="1800930" cy="1799558"/>
          </a:xfrm>
        </p:grpSpPr>
        <p:sp>
          <p:nvSpPr>
            <p:cNvPr id="117" name="Oval 116"/>
            <p:cNvSpPr/>
            <p:nvPr/>
          </p:nvSpPr>
          <p:spPr bwMode="auto">
            <a:xfrm>
              <a:off x="7038082" y="4022512"/>
              <a:ext cx="1800930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pic>
          <p:nvPicPr>
            <p:cNvPr id="118" name="Picture 84" descr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246" y="4078082"/>
              <a:ext cx="1675991" cy="16820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grpSp>
          <p:nvGrpSpPr>
            <p:cNvPr id="119" name="Group 118"/>
            <p:cNvGrpSpPr>
              <a:grpSpLocks/>
            </p:cNvGrpSpPr>
            <p:nvPr/>
          </p:nvGrpSpPr>
          <p:grpSpPr bwMode="auto">
            <a:xfrm>
              <a:off x="7225564" y="4145676"/>
              <a:ext cx="1488915" cy="1551862"/>
              <a:chOff x="5313040" y="2708920"/>
              <a:chExt cx="1728192" cy="18002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5313040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>
                <a:off x="5600543" y="3645532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>
                <a:off x="5673610" y="4077326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 bwMode="auto">
              <a:xfrm>
                <a:off x="5889634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 bwMode="auto">
              <a:xfrm>
                <a:off x="6177136" y="4004302"/>
                <a:ext cx="216024" cy="21748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 bwMode="auto">
              <a:xfrm>
                <a:off x="6321682" y="4293223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 bwMode="auto">
              <a:xfrm>
                <a:off x="5816567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 bwMode="auto">
              <a:xfrm>
                <a:off x="6177136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 bwMode="auto">
              <a:xfrm>
                <a:off x="6248615" y="328517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 bwMode="auto">
              <a:xfrm>
                <a:off x="6393160" y="378840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auto">
              <a:xfrm>
                <a:off x="6537706" y="3356611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6825208" y="3716969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6393160" y="2708920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6464639" y="2924817"/>
                <a:ext cx="216024" cy="21589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</p:grpSp>
      </p:grpSp>
      <p:sp>
        <p:nvSpPr>
          <p:cNvPr id="145" name="Rectangle 144"/>
          <p:cNvSpPr/>
          <p:nvPr/>
        </p:nvSpPr>
        <p:spPr>
          <a:xfrm>
            <a:off x="6612962" y="3454510"/>
            <a:ext cx="3197997" cy="32883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apezoid 146"/>
          <p:cNvSpPr/>
          <p:nvPr/>
        </p:nvSpPr>
        <p:spPr>
          <a:xfrm>
            <a:off x="103765" y="2339326"/>
            <a:ext cx="3198000" cy="1116000"/>
          </a:xfrm>
          <a:prstGeom prst="trapezoid">
            <a:avLst>
              <a:gd name="adj" fmla="val 6181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263471" y="176985"/>
            <a:ext cx="2878588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Function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820272" y="1384110"/>
            <a:ext cx="1800000" cy="1799558"/>
            <a:chOff x="3250435" y="4680183"/>
            <a:chExt cx="1800929" cy="1799558"/>
          </a:xfrm>
        </p:grpSpPr>
        <p:sp>
          <p:nvSpPr>
            <p:cNvPr id="96" name="Oval 95"/>
            <p:cNvSpPr/>
            <p:nvPr/>
          </p:nvSpPr>
          <p:spPr bwMode="auto">
            <a:xfrm>
              <a:off x="3250435" y="4680183"/>
              <a:ext cx="1800929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grpSp>
          <p:nvGrpSpPr>
            <p:cNvPr id="97" name="Group 96"/>
            <p:cNvGrpSpPr>
              <a:grpSpLocks/>
            </p:cNvGrpSpPr>
            <p:nvPr/>
          </p:nvGrpSpPr>
          <p:grpSpPr bwMode="auto">
            <a:xfrm rot="19440000">
              <a:off x="3402337" y="5100308"/>
              <a:ext cx="1521758" cy="926464"/>
              <a:chOff x="5385048" y="5301208"/>
              <a:chExt cx="1800200" cy="1008112"/>
            </a:xfrm>
          </p:grpSpPr>
          <p:cxnSp>
            <p:nvCxnSpPr>
              <p:cNvPr id="108" name="Straight Connector 107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Connector 112"/>
              <p:cNvCxnSpPr>
                <a:endCxn id="114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" name="Oval 97"/>
            <p:cNvSpPr/>
            <p:nvPr/>
          </p:nvSpPr>
          <p:spPr bwMode="auto">
            <a:xfrm>
              <a:off x="3312509" y="5300919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933246" y="4804330"/>
              <a:ext cx="372442" cy="37244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rgbClr val="353535"/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 rot="19459069">
              <a:off x="3512095" y="4965752"/>
              <a:ext cx="587078" cy="660461"/>
              <a:chOff x="4185005" y="3196227"/>
              <a:chExt cx="681034" cy="766162"/>
            </a:xfrm>
          </p:grpSpPr>
          <p:sp>
            <p:nvSpPr>
              <p:cNvPr id="103" name="Snip Diagonal Corner Rectangle 102"/>
              <p:cNvSpPr/>
              <p:nvPr/>
            </p:nvSpPr>
            <p:spPr bwMode="auto">
              <a:xfrm>
                <a:off x="4185005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7" name="Snip Diagonal Corner Rectangle 106"/>
              <p:cNvSpPr/>
              <p:nvPr/>
            </p:nvSpPr>
            <p:spPr bwMode="auto">
              <a:xfrm flipH="1">
                <a:off x="4525522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1" name="Oval 100"/>
            <p:cNvSpPr/>
            <p:nvPr/>
          </p:nvSpPr>
          <p:spPr bwMode="auto">
            <a:xfrm>
              <a:off x="4057393" y="5052625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560804" y="5425066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03767" y="3454510"/>
            <a:ext cx="3197997" cy="32883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/>
          <p:cNvSpPr txBox="1"/>
          <p:nvPr/>
        </p:nvSpPr>
        <p:spPr>
          <a:xfrm>
            <a:off x="1687449" y="6318561"/>
            <a:ext cx="138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Federico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179446" y="4775867"/>
            <a:ext cx="88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Edith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8543038" y="4775867"/>
            <a:ext cx="874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T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urid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13339" y="4775867"/>
            <a:ext cx="899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Andy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743239" y="4775867"/>
            <a:ext cx="1343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Amanda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3699045" y="4775867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Geoff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0" name="Picture 149" descr="Geoff Macintyre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4141"/>
          <a:stretch/>
        </p:blipFill>
        <p:spPr>
          <a:xfrm>
            <a:off x="3634015" y="371175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1" name="Picture 150" descr="Amanda Donnelly.jp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15033"/>
          <a:stretch/>
        </p:blipFill>
        <p:spPr>
          <a:xfrm>
            <a:off x="1813753" y="371175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2" name="Picture 151" descr="Andrew Holding.jp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365021" y="371175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4" name="Picture 153" descr="Edith Ross.jp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9" b="9804"/>
          <a:stretch/>
        </p:blipFill>
        <p:spPr>
          <a:xfrm>
            <a:off x="5094131" y="371175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 descr="Leon_178x214.jpg"/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16" b="3243"/>
          <a:stretch/>
        </p:blipFill>
        <p:spPr>
          <a:xfrm>
            <a:off x="6897193" y="3711753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2" name="TextBox 81"/>
          <p:cNvSpPr txBox="1"/>
          <p:nvPr/>
        </p:nvSpPr>
        <p:spPr>
          <a:xfrm>
            <a:off x="6999543" y="4775867"/>
            <a:ext cx="8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Leon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4365441" y="6318561"/>
            <a:ext cx="1091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Ruben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 descr="Federico Giorgi.jpg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4" b="14216"/>
          <a:stretch/>
        </p:blipFill>
        <p:spPr>
          <a:xfrm>
            <a:off x="1795700" y="526617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Turid Torheim.jpg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5" b="14705"/>
          <a:stretch/>
        </p:blipFill>
        <p:spPr>
          <a:xfrm>
            <a:off x="8458880" y="3711753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1" descr="Ruben Drews.jpg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" t="10294" b="16543"/>
          <a:stretch/>
        </p:blipFill>
        <p:spPr>
          <a:xfrm>
            <a:off x="4334752" y="526617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Hyunjin Kim.jpg"/>
          <p:cNvPicPr>
            <a:picLocks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" t="10189" r="2723" b="19273"/>
          <a:stretch/>
        </p:blipFill>
        <p:spPr>
          <a:xfrm>
            <a:off x="365021" y="526617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296306" y="6318561"/>
            <a:ext cx="1211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Hyunjin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96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enables </a:t>
            </a:r>
            <a:r>
              <a:rPr lang="en-US" sz="9600" b="1" dirty="0" smtClean="0">
                <a:solidFill>
                  <a:srgbClr val="254061"/>
                </a:solidFill>
              </a:rPr>
              <a:t>continuity </a:t>
            </a:r>
            <a:endParaRPr lang="en-US" sz="9600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280" y="1859340"/>
            <a:ext cx="8913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i="1" dirty="0" smtClean="0"/>
              <a:t>I am so busy, </a:t>
            </a:r>
          </a:p>
          <a:p>
            <a:pPr algn="ctr"/>
            <a:r>
              <a:rPr lang="en-US" sz="6600" i="1" dirty="0" smtClean="0"/>
              <a:t>I can’t remember all the details of all my projects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331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0552" y="1772816"/>
            <a:ext cx="81369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 smtClean="0"/>
              <a:t>“I’m sorry, </a:t>
            </a:r>
          </a:p>
          <a:p>
            <a:pPr algn="ctr"/>
            <a:r>
              <a:rPr lang="en-US" sz="6600" i="1" dirty="0" smtClean="0"/>
              <a:t>I did this analysis </a:t>
            </a:r>
          </a:p>
          <a:p>
            <a:pPr algn="ctr"/>
            <a:r>
              <a:rPr lang="en-US" sz="6600" i="1" dirty="0" smtClean="0"/>
              <a:t>6 months ago.”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9046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488" y="185727"/>
            <a:ext cx="921702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“</a:t>
            </a:r>
            <a:r>
              <a:rPr lang="en-US" sz="6000" i="1" dirty="0" smtClean="0"/>
              <a:t>My PI said I should continue the project of a </a:t>
            </a:r>
          </a:p>
          <a:p>
            <a:pPr algn="ctr"/>
            <a:r>
              <a:rPr lang="en-US" sz="6000" i="1" dirty="0" smtClean="0"/>
              <a:t>previous postdoc. </a:t>
            </a:r>
          </a:p>
          <a:p>
            <a:pPr algn="ctr"/>
            <a:endParaRPr lang="en-US" sz="6000" i="1" dirty="0" smtClean="0"/>
          </a:p>
          <a:p>
            <a:pPr algn="ctr"/>
            <a:r>
              <a:rPr lang="en-US" sz="6000" i="1" dirty="0" smtClean="0"/>
              <a:t>But that postdoc is long gone and hasn’t saved </a:t>
            </a:r>
          </a:p>
          <a:p>
            <a:pPr algn="ctr"/>
            <a:r>
              <a:rPr lang="en-US" sz="6000" i="1" dirty="0" smtClean="0"/>
              <a:t>any scripts or data</a:t>
            </a:r>
            <a:r>
              <a:rPr lang="en-US" sz="6000" dirty="0" smtClean="0"/>
              <a:t>.”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183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helps to build your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reputation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03 at 17.13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" y="0"/>
            <a:ext cx="984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0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3 at 08.2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" y="3172"/>
            <a:ext cx="9905999" cy="68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7-03 at 14.57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" y="-23695"/>
            <a:ext cx="3017520" cy="6858000"/>
          </a:xfrm>
          <a:prstGeom prst="rect">
            <a:avLst/>
          </a:prstGeom>
        </p:spPr>
      </p:pic>
      <p:pic>
        <p:nvPicPr>
          <p:cNvPr id="2" name="Picture 1" descr="F2.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16" y="548680"/>
            <a:ext cx="7109320" cy="612068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03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-What-Mem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43" y="1933146"/>
            <a:ext cx="7464314" cy="29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2740" y="1859340"/>
            <a:ext cx="4680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rial"/>
                <a:cs typeface="Arial"/>
              </a:rPr>
              <a:t>“It’s only the </a:t>
            </a:r>
            <a:r>
              <a:rPr lang="en-US" sz="6600" b="1" dirty="0" smtClean="0">
                <a:latin typeface="Arial"/>
                <a:cs typeface="Arial"/>
              </a:rPr>
              <a:t>result</a:t>
            </a:r>
            <a:r>
              <a:rPr lang="en-US" sz="6600" dirty="0" smtClean="0">
                <a:latin typeface="Arial"/>
                <a:cs typeface="Arial"/>
              </a:rPr>
              <a:t> that matters!”</a:t>
            </a:r>
            <a:endParaRPr lang="en-US"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492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dneyHarris_Miracle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29" y="912456"/>
            <a:ext cx="5261543" cy="5945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Science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AbadiMT-CondensedExtraBold"/>
              </a:rPr>
              <a:t>≠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miracles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274" y="1351509"/>
            <a:ext cx="871345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rial"/>
                <a:cs typeface="Arial"/>
              </a:rPr>
              <a:t>“I’d rather do </a:t>
            </a:r>
          </a:p>
          <a:p>
            <a:pPr algn="ctr"/>
            <a:r>
              <a:rPr lang="en-US" sz="6600" b="1" dirty="0" smtClean="0">
                <a:latin typeface="Arial"/>
                <a:cs typeface="Arial"/>
              </a:rPr>
              <a:t>real science</a:t>
            </a:r>
            <a:r>
              <a:rPr lang="en-US" sz="6600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6600" dirty="0" smtClean="0">
                <a:latin typeface="Arial"/>
                <a:cs typeface="Arial"/>
              </a:rPr>
              <a:t>than tidy up </a:t>
            </a:r>
          </a:p>
          <a:p>
            <a:pPr algn="ctr"/>
            <a:r>
              <a:rPr lang="en-US" sz="6600" dirty="0" smtClean="0">
                <a:latin typeface="Arial"/>
                <a:cs typeface="Arial"/>
              </a:rPr>
              <a:t>my data”</a:t>
            </a:r>
            <a:endParaRPr lang="en-US"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24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1351509"/>
            <a:ext cx="849694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rial"/>
                <a:cs typeface="Arial"/>
              </a:rPr>
              <a:t>“</a:t>
            </a:r>
            <a:r>
              <a:rPr lang="en-US" sz="6600" b="1" dirty="0" smtClean="0">
                <a:latin typeface="Arial"/>
                <a:cs typeface="Arial"/>
              </a:rPr>
              <a:t>Mind your own business</a:t>
            </a:r>
            <a:r>
              <a:rPr lang="en-US" sz="6600" dirty="0" smtClean="0">
                <a:latin typeface="Arial"/>
                <a:cs typeface="Arial"/>
              </a:rPr>
              <a:t>!</a:t>
            </a:r>
          </a:p>
          <a:p>
            <a:pPr algn="ctr"/>
            <a:r>
              <a:rPr lang="en-US" sz="6600" dirty="0" smtClean="0">
                <a:latin typeface="Arial"/>
                <a:cs typeface="Arial"/>
              </a:rPr>
              <a:t>I document my data the way I want!”</a:t>
            </a:r>
            <a:endParaRPr lang="en-US"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29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508" y="1351509"/>
            <a:ext cx="88569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"/>
                <a:cs typeface="Arial"/>
              </a:rPr>
              <a:t>“</a:t>
            </a:r>
            <a:r>
              <a:rPr lang="en-US" sz="6000" b="1" dirty="0" smtClean="0">
                <a:latin typeface="Arial"/>
                <a:cs typeface="Arial"/>
              </a:rPr>
              <a:t>Excel works just fine</a:t>
            </a:r>
            <a:r>
              <a:rPr lang="en-US" sz="6000" dirty="0" smtClean="0">
                <a:latin typeface="Arial"/>
                <a:cs typeface="Arial"/>
              </a:rPr>
              <a:t>. </a:t>
            </a:r>
          </a:p>
          <a:p>
            <a:pPr algn="ctr"/>
            <a:endParaRPr lang="en-US" sz="6000" dirty="0">
              <a:latin typeface="Arial"/>
              <a:cs typeface="Arial"/>
            </a:endParaRPr>
          </a:p>
          <a:p>
            <a:pPr algn="ctr"/>
            <a:r>
              <a:rPr lang="en-US" sz="6000" dirty="0" smtClean="0">
                <a:latin typeface="Arial"/>
                <a:cs typeface="Arial"/>
              </a:rPr>
              <a:t>I don’t need any fancy R or Python or whatever.”</a:t>
            </a:r>
            <a:endParaRPr lang="en-US" sz="6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2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472" y="798959"/>
            <a:ext cx="95050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Arial"/>
                <a:cs typeface="Arial"/>
              </a:rPr>
              <a:t>“Sounds alright, but my code and data are </a:t>
            </a:r>
            <a:r>
              <a:rPr lang="en-US" sz="5400" b="1" dirty="0" smtClean="0">
                <a:latin typeface="Arial"/>
                <a:cs typeface="Arial"/>
              </a:rPr>
              <a:t>spread over so many hard drives and directories</a:t>
            </a:r>
            <a:r>
              <a:rPr lang="en-US" sz="5400" dirty="0" smtClean="0">
                <a:latin typeface="Arial"/>
                <a:cs typeface="Arial"/>
              </a:rPr>
              <a:t> that it would just be too much work to collect them all in one place”</a:t>
            </a:r>
            <a:endParaRPr lang="en-US" sz="5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7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1859340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rial"/>
                <a:cs typeface="Arial"/>
              </a:rPr>
              <a:t>“We can always sort out the code and data </a:t>
            </a:r>
          </a:p>
          <a:p>
            <a:pPr algn="ctr"/>
            <a:r>
              <a:rPr lang="en-US" sz="6600" b="1" dirty="0" smtClean="0">
                <a:latin typeface="Arial"/>
                <a:cs typeface="Arial"/>
              </a:rPr>
              <a:t>after submission</a:t>
            </a:r>
            <a:r>
              <a:rPr lang="en-US" sz="6600" dirty="0" smtClean="0">
                <a:latin typeface="Arial"/>
                <a:cs typeface="Arial"/>
              </a:rPr>
              <a:t>”</a:t>
            </a:r>
            <a:endParaRPr lang="en-US"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82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637" y="1351509"/>
            <a:ext cx="655272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rial"/>
                <a:cs typeface="Arial"/>
              </a:rPr>
              <a:t>“My field is very </a:t>
            </a:r>
            <a:r>
              <a:rPr lang="en-US" sz="6600" b="1" dirty="0" smtClean="0">
                <a:latin typeface="Arial"/>
                <a:cs typeface="Arial"/>
              </a:rPr>
              <a:t>competitive</a:t>
            </a:r>
            <a:r>
              <a:rPr lang="en-US" sz="6600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6600" dirty="0" smtClean="0">
                <a:latin typeface="Arial"/>
                <a:cs typeface="Arial"/>
              </a:rPr>
              <a:t>and I can’t risk </a:t>
            </a:r>
            <a:r>
              <a:rPr lang="en-US" sz="6600" b="1" dirty="0" smtClean="0">
                <a:latin typeface="Arial"/>
                <a:cs typeface="Arial"/>
              </a:rPr>
              <a:t>wasting time</a:t>
            </a:r>
            <a:r>
              <a:rPr lang="en-US" sz="6600" dirty="0" smtClean="0">
                <a:latin typeface="Arial"/>
                <a:cs typeface="Arial"/>
              </a:rPr>
              <a:t>”</a:t>
            </a:r>
            <a:endParaRPr lang="en-US" sz="6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1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0200" y="476672"/>
            <a:ext cx="9328150" cy="5924128"/>
          </a:xfrm>
        </p:spPr>
        <p:txBody>
          <a:bodyPr/>
          <a:lstStyle/>
          <a:p>
            <a:pPr marL="0" indent="0">
              <a:spcAft>
                <a:spcPts val="2400"/>
              </a:spcAft>
              <a:buNone/>
            </a:pPr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Reproducibility is important for</a:t>
            </a:r>
          </a:p>
          <a:p>
            <a:pPr>
              <a:spcAft>
                <a:spcPts val="2400"/>
              </a:spcAft>
            </a:pPr>
            <a:r>
              <a:rPr lang="en-US" sz="4800" dirty="0" err="1" smtClean="0"/>
              <a:t>Phd</a:t>
            </a:r>
            <a:r>
              <a:rPr lang="en-US" sz="4800" dirty="0" smtClean="0"/>
              <a:t> students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Postdocs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PIs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39239" y="1844824"/>
            <a:ext cx="5238297" cy="1728192"/>
            <a:chOff x="4448944" y="1844824"/>
            <a:chExt cx="5238297" cy="1728192"/>
          </a:xfrm>
        </p:grpSpPr>
        <p:sp>
          <p:nvSpPr>
            <p:cNvPr id="6" name="TextBox 5"/>
            <p:cNvSpPr txBox="1"/>
            <p:nvPr/>
          </p:nvSpPr>
          <p:spPr>
            <a:xfrm>
              <a:off x="4664968" y="1985645"/>
              <a:ext cx="50222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FF0000"/>
                  </a:solidFill>
                  <a:latin typeface="Arial"/>
                  <a:cs typeface="Arial"/>
                </a:rPr>
                <a:t>Learn tools and apply in daily work!</a:t>
              </a:r>
              <a:endParaRPr lang="en-US" sz="4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4448944" y="1844824"/>
              <a:ext cx="0" cy="172819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0" name="TextBox 9"/>
          <p:cNvSpPr txBox="1"/>
          <p:nvPr/>
        </p:nvSpPr>
        <p:spPr>
          <a:xfrm>
            <a:off x="2072680" y="4077072"/>
            <a:ext cx="7128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Arial"/>
                <a:cs typeface="Arial"/>
              </a:rPr>
              <a:t>Create a ‘</a:t>
            </a:r>
            <a:r>
              <a:rPr lang="en-US" sz="4400" b="1" dirty="0" smtClean="0">
                <a:solidFill>
                  <a:srgbClr val="FF0000"/>
                </a:solidFill>
                <a:latin typeface="Arial"/>
                <a:cs typeface="Arial"/>
              </a:rPr>
              <a:t>culture of reproducibility</a:t>
            </a:r>
            <a:r>
              <a:rPr lang="en-US" sz="4400" dirty="0" smtClean="0">
                <a:solidFill>
                  <a:srgbClr val="FF0000"/>
                </a:solidFill>
                <a:latin typeface="Arial"/>
                <a:cs typeface="Arial"/>
              </a:rPr>
              <a:t>’ in your lab!</a:t>
            </a:r>
            <a:endParaRPr lang="en-US" sz="4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1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-case-of-fire-1-git-commit-2-git-push-3-leave-building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88640"/>
            <a:ext cx="9338596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26208"/>
          </a:xfrm>
        </p:spPr>
        <p:txBody>
          <a:bodyPr/>
          <a:lstStyle/>
          <a:p>
            <a:r>
              <a:rPr lang="en-US" dirty="0" smtClean="0"/>
              <a:t>When do you need to worry about reproducibility?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348880"/>
            <a:ext cx="9328150" cy="4051920"/>
          </a:xfrm>
        </p:spPr>
        <p:txBody>
          <a:bodyPr/>
          <a:lstStyle/>
          <a:p>
            <a:r>
              <a:rPr lang="en-US" sz="4400" b="1" dirty="0" smtClean="0"/>
              <a:t>Before</a:t>
            </a:r>
            <a:r>
              <a:rPr lang="en-US" sz="4400" dirty="0" smtClean="0"/>
              <a:t> you start the project</a:t>
            </a:r>
          </a:p>
          <a:p>
            <a:r>
              <a:rPr lang="en-US" sz="4400" dirty="0" smtClean="0"/>
              <a:t>While you do the </a:t>
            </a:r>
            <a:r>
              <a:rPr lang="en-US" sz="4400" b="1" dirty="0" smtClean="0"/>
              <a:t>analysis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write</a:t>
            </a:r>
            <a:r>
              <a:rPr lang="en-US" sz="4400" dirty="0" smtClean="0"/>
              <a:t> the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co-author </a:t>
            </a:r>
            <a:r>
              <a:rPr lang="en-US" sz="4400" dirty="0" smtClean="0"/>
              <a:t>a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review</a:t>
            </a:r>
            <a:r>
              <a:rPr lang="en-US" sz="4400" dirty="0" smtClean="0"/>
              <a:t> a paper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5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26208"/>
          </a:xfrm>
        </p:spPr>
        <p:txBody>
          <a:bodyPr/>
          <a:lstStyle/>
          <a:p>
            <a:r>
              <a:rPr lang="en-US" dirty="0" smtClean="0"/>
              <a:t>When do you need to worry about reproducibility?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348880"/>
            <a:ext cx="9328150" cy="4051920"/>
          </a:xfrm>
        </p:spPr>
        <p:txBody>
          <a:bodyPr/>
          <a:lstStyle/>
          <a:p>
            <a:r>
              <a:rPr lang="en-US" sz="4400" b="1" dirty="0" smtClean="0"/>
              <a:t>Before</a:t>
            </a:r>
            <a:r>
              <a:rPr lang="en-US" sz="4400" dirty="0" smtClean="0"/>
              <a:t> you start the project</a:t>
            </a:r>
          </a:p>
          <a:p>
            <a:r>
              <a:rPr lang="en-US" sz="4400" dirty="0" smtClean="0"/>
              <a:t>While you do the </a:t>
            </a:r>
            <a:r>
              <a:rPr lang="en-US" sz="4400" b="1" dirty="0" smtClean="0"/>
              <a:t>analysis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write</a:t>
            </a:r>
            <a:r>
              <a:rPr lang="en-US" sz="4400" dirty="0" smtClean="0"/>
              <a:t> the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co-author </a:t>
            </a:r>
            <a:r>
              <a:rPr lang="en-US" sz="4400" dirty="0" smtClean="0"/>
              <a:t>a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review</a:t>
            </a:r>
            <a:r>
              <a:rPr lang="en-US" sz="4400" dirty="0" smtClean="0"/>
              <a:t> a paper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 rot="19997363">
            <a:off x="417569" y="2571091"/>
            <a:ext cx="877137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/>
                <a:cs typeface="Arial"/>
              </a:rPr>
              <a:t>ALWAYS!</a:t>
            </a:r>
            <a:endParaRPr lang="en-US" sz="1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80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-GENES-jum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60" y="0"/>
            <a:ext cx="1029705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016" y="190624"/>
            <a:ext cx="7113240" cy="1798216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FFFF"/>
                </a:solidFill>
              </a:rPr>
              <a:t>“How </a:t>
            </a:r>
            <a:r>
              <a:rPr lang="en-US" dirty="0">
                <a:solidFill>
                  <a:srgbClr val="FFFFFF"/>
                </a:solidFill>
              </a:rPr>
              <a:t>Bright Promise in Cancer Testing Fell </a:t>
            </a:r>
            <a:r>
              <a:rPr lang="en-US" dirty="0" smtClean="0">
                <a:solidFill>
                  <a:srgbClr val="FFFFFF"/>
                </a:solidFill>
              </a:rPr>
              <a:t>Apart”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New York Times 2011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SOFT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568"/>
              </a:spcBef>
            </a:pPr>
            <a:r>
              <a:rPr lang="en-US" dirty="0" smtClean="0"/>
              <a:t>Organization of project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data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code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Control over tools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Documentation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3040" y="1268760"/>
            <a:ext cx="25537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\project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\data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\code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\analysis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\paper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56450" y="3861048"/>
            <a:ext cx="3708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Less clicking and pasting,</a:t>
            </a:r>
          </a:p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ore scripting and coding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8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8603201" cy="45842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04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8603201" cy="45842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Screen Shot 2015-12-08 at 17.16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404664"/>
            <a:ext cx="7903206" cy="58052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60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8640"/>
            <a:ext cx="8603201" cy="45842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Screen Shot 2015-12-08 at 17.16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404664"/>
            <a:ext cx="7903206" cy="58052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Screen Shot 2015-12-04 at 10.31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0" y="975243"/>
            <a:ext cx="8087692" cy="5766125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88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942232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5 selfish reasons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to work reproducibly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608" y="1988840"/>
            <a:ext cx="8208912" cy="4608512"/>
          </a:xfrm>
        </p:spPr>
        <p:txBody>
          <a:bodyPr>
            <a:noAutofit/>
          </a:bodyPr>
          <a:lstStyle/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Avoid disaster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write papers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talk to reviewers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Continuity of your work/in the lab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Reputation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not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0"/>
            <a:ext cx="506389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1152" y="284456"/>
            <a:ext cx="344494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Publishing Better Science </a:t>
            </a:r>
            <a:endParaRPr lang="en-US" dirty="0" smtClean="0"/>
          </a:p>
          <a:p>
            <a:r>
              <a:rPr lang="en-US" dirty="0" smtClean="0"/>
              <a:t>through </a:t>
            </a:r>
            <a:r>
              <a:rPr lang="en-US" dirty="0"/>
              <a:t>Better Data 2016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b="1" dirty="0"/>
              <a:t>#scidata16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5168" y="5733256"/>
            <a:ext cx="2864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Cartoon by</a:t>
            </a:r>
          </a:p>
          <a:p>
            <a:r>
              <a:rPr lang="en-US" sz="1800" dirty="0" smtClean="0"/>
              <a:t>Royston Robertson</a:t>
            </a:r>
          </a:p>
          <a:p>
            <a:r>
              <a:rPr lang="en-US" sz="1800" dirty="0" smtClean="0">
                <a:hlinkClick r:id="rId3"/>
              </a:rPr>
              <a:t>www.roystoncartoons.com</a:t>
            </a:r>
            <a:r>
              <a:rPr lang="en-US" sz="1800" dirty="0">
                <a:hlinkClick r:id="rId3"/>
              </a:rPr>
              <a:t>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79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836712"/>
            <a:ext cx="9143741" cy="487233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1136576" y="2636912"/>
            <a:ext cx="446449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128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-1513805" y="4742526"/>
            <a:ext cx="352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Slides by Keith </a:t>
            </a:r>
            <a:r>
              <a:rPr lang="en-US" dirty="0" err="1" smtClean="0">
                <a:latin typeface="Arial"/>
                <a:cs typeface="Arial"/>
              </a:rPr>
              <a:t>Baggerly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71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" y="0"/>
            <a:ext cx="8856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513805" y="4742526"/>
            <a:ext cx="352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Slides by Keith </a:t>
            </a:r>
            <a:r>
              <a:rPr lang="en-US" dirty="0" err="1" smtClean="0">
                <a:latin typeface="Arial"/>
                <a:cs typeface="Arial"/>
              </a:rPr>
              <a:t>Baggerly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21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" y="0"/>
            <a:ext cx="8856000" cy="6858000"/>
          </a:xfrm>
          <a:prstGeom prst="rect">
            <a:avLst/>
          </a:prstGeom>
        </p:spPr>
      </p:pic>
      <p:pic>
        <p:nvPicPr>
          <p:cNvPr id="3" name="Picture 2" descr="Screen Shot 2015-05-02 at 17.5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12" y="2297160"/>
            <a:ext cx="7949108" cy="4300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5" name="TextBox 4"/>
          <p:cNvSpPr txBox="1"/>
          <p:nvPr/>
        </p:nvSpPr>
        <p:spPr>
          <a:xfrm rot="16200000">
            <a:off x="-1513805" y="4742526"/>
            <a:ext cx="3520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Slides by Keith </a:t>
            </a:r>
            <a:r>
              <a:rPr lang="en-US" dirty="0" err="1" smtClean="0">
                <a:latin typeface="Arial"/>
                <a:cs typeface="Arial"/>
              </a:rPr>
              <a:t>Baggerly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42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ILayout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ILayoutWhite">
      <a:majorFont>
        <a:latin typeface="Myriad Pro"/>
        <a:ea typeface="ＭＳ Ｐゴシック"/>
        <a:cs typeface="ＭＳ Ｐゴシック"/>
      </a:majorFont>
      <a:minorFont>
        <a:latin typeface="Myriad Pro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RILayout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12068</TotalTime>
  <Words>785</Words>
  <Application>Microsoft Macintosh PowerPoint</Application>
  <PresentationFormat>A4 Paper (210x297 mm)</PresentationFormat>
  <Paragraphs>176</Paragraphs>
  <Slides>55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CRILayoutWhite</vt:lpstr>
      <vt:lpstr>5 selfish reasons to work reproducibly</vt:lpstr>
      <vt:lpstr>Systems Genetics of Cancer</vt:lpstr>
      <vt:lpstr>PowerPoint Presentation</vt:lpstr>
      <vt:lpstr>Science ≠ miracles</vt:lpstr>
      <vt:lpstr>“How Bright Promise in Cancer Testing Fell Apart” New York Times 2011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Reproducible Research</vt:lpstr>
      <vt:lpstr>PowerPoint Presentation</vt:lpstr>
      <vt:lpstr>Reproducibility helps to  avoid disaster</vt:lpstr>
      <vt:lpstr>Anatomy of the NFB pathway</vt:lpstr>
      <vt:lpstr>What a beautiful result!</vt:lpstr>
      <vt:lpstr>What a beautiful result!</vt:lpstr>
      <vt:lpstr>PowerPoint Presentation</vt:lpstr>
      <vt:lpstr>PowerPoint Presentation</vt:lpstr>
      <vt:lpstr>Reproducibility  helps  writing papers</vt:lpstr>
      <vt:lpstr>PowerPoint Presentation</vt:lpstr>
      <vt:lpstr>PowerPoint Presentation</vt:lpstr>
      <vt:lpstr>PowerPoint Presentation</vt:lpstr>
      <vt:lpstr>PowerPoint Presentation</vt:lpstr>
      <vt:lpstr>Why is well-documented and easily accessible code+data useful?</vt:lpstr>
      <vt:lpstr>Why is well-documented and easily accessible code+data useful?</vt:lpstr>
      <vt:lpstr>Reproducibility helps reviewers see it your way</vt:lpstr>
      <vt:lpstr>A very engaged reviewer</vt:lpstr>
      <vt:lpstr>Reproducibility enables continuity </vt:lpstr>
      <vt:lpstr>PowerPoint Presentation</vt:lpstr>
      <vt:lpstr>PowerPoint Presentation</vt:lpstr>
      <vt:lpstr>PowerPoint Presentation</vt:lpstr>
      <vt:lpstr>Reproducibility helps to build your reputation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do you need to worry about reproducibility?</vt:lpstr>
      <vt:lpstr>When do you need to worry about reproducibility?</vt:lpstr>
      <vt:lpstr>Scientific SOFT SKILLS</vt:lpstr>
      <vt:lpstr>PowerPoint Presentation</vt:lpstr>
      <vt:lpstr>PowerPoint Presentation</vt:lpstr>
      <vt:lpstr>PowerPoint Presentation</vt:lpstr>
      <vt:lpstr>5 selfish reasons to work reproducibly</vt:lpstr>
      <vt:lpstr>PowerPoint Presentation</vt:lpstr>
    </vt:vector>
  </TitlesOfParts>
  <Company>Florian Markowetz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Integrative analysis of breast cancer </dc:title>
  <dc:creator>Florian Markowetz</dc:creator>
  <cp:lastModifiedBy>Florian Markowetz</cp:lastModifiedBy>
  <cp:revision>424</cp:revision>
  <cp:lastPrinted>2011-03-27T18:25:47Z</cp:lastPrinted>
  <dcterms:created xsi:type="dcterms:W3CDTF">2011-03-15T13:12:14Z</dcterms:created>
  <dcterms:modified xsi:type="dcterms:W3CDTF">2016-11-30T10:09:03Z</dcterms:modified>
</cp:coreProperties>
</file>